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ns Extra Bold" charset="1" panose="020B0906030804020204"/>
      <p:regular r:id="rId15"/>
    </p:embeddedFont>
    <p:embeddedFont>
      <p:font typeface="Poppins" charset="1" panose="00000500000000000000"/>
      <p:regular r:id="rId16"/>
    </p:embeddedFont>
    <p:embeddedFont>
      <p:font typeface="Poppins Bold" charset="1" panose="00000800000000000000"/>
      <p:regular r:id="rId17"/>
    </p:embeddedFont>
    <p:embeddedFont>
      <p:font typeface="Open Sans Bold" charset="1" panose="020B0806030504020204"/>
      <p:regular r:id="rId18"/>
    </p:embeddedFont>
    <p:embeddedFont>
      <p:font typeface="Open Sans" charset="1" panose="020B06060305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91331" y="2662899"/>
            <a:ext cx="8015383" cy="3201849"/>
          </a:xfrm>
          <a:prstGeom prst="rect">
            <a:avLst/>
          </a:prstGeom>
        </p:spPr>
        <p:txBody>
          <a:bodyPr anchor="t" rtlCol="false" tIns="0" lIns="0" bIns="0" rIns="0">
            <a:spAutoFit/>
          </a:bodyPr>
          <a:lstStyle/>
          <a:p>
            <a:pPr algn="l">
              <a:lnSpc>
                <a:spcPts val="12819"/>
              </a:lnSpc>
            </a:pPr>
            <a:r>
              <a:rPr lang="en-US" sz="9156">
                <a:solidFill>
                  <a:srgbClr val="051D40"/>
                </a:solidFill>
                <a:latin typeface="Open Sans Extra Bold"/>
                <a:ea typeface="Open Sans Extra Bold"/>
                <a:cs typeface="Open Sans Extra Bold"/>
                <a:sym typeface="Open Sans Extra Bold"/>
              </a:rPr>
              <a:t>Fake News </a:t>
            </a:r>
          </a:p>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Detection</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207855" y="6986054"/>
            <a:ext cx="7366063" cy="987331"/>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Présentée par: </a:t>
            </a:r>
          </a:p>
          <a:p>
            <a:pPr algn="l">
              <a:lnSpc>
                <a:spcPts val="3855"/>
              </a:lnSpc>
              <a:spcBef>
                <a:spcPct val="0"/>
              </a:spcBef>
            </a:pPr>
            <a:r>
              <a:rPr lang="en-US" sz="2753" spc="-55">
                <a:solidFill>
                  <a:srgbClr val="051D40"/>
                </a:solidFill>
                <a:latin typeface="Poppins"/>
                <a:ea typeface="Poppins"/>
                <a:cs typeface="Poppins"/>
                <a:sym typeface="Poppins"/>
              </a:rPr>
              <a:t>             </a:t>
            </a:r>
            <a:r>
              <a:rPr lang="en-US" sz="2753" spc="-55">
                <a:solidFill>
                  <a:srgbClr val="051D40"/>
                </a:solidFill>
                <a:latin typeface="Poppins"/>
                <a:ea typeface="Poppins"/>
                <a:cs typeface="Poppins"/>
                <a:sym typeface="Poppins"/>
              </a:rPr>
              <a:t>Ghada Hamoudi</a:t>
            </a:r>
          </a:p>
        </p:txBody>
      </p:sp>
      <p:grpSp>
        <p:nvGrpSpPr>
          <p:cNvPr name="Group 17" id="17"/>
          <p:cNvGrpSpPr>
            <a:grpSpLocks noChangeAspect="true"/>
          </p:cNvGrpSpPr>
          <p:nvPr/>
        </p:nvGrpSpPr>
        <p:grpSpPr>
          <a:xfrm rot="0">
            <a:off x="8573918" y="2276212"/>
            <a:ext cx="9146584" cy="524637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0625" r="0" b="-30625"/>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471096" y="4134461"/>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471096" y="4759968"/>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471096" y="538520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471096" y="601071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471096" y="663594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2471096" y="726145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410227" y="469430"/>
            <a:ext cx="6228199" cy="9348141"/>
          </a:xfrm>
          <a:custGeom>
            <a:avLst/>
            <a:gdLst/>
            <a:ahLst/>
            <a:cxnLst/>
            <a:rect r="r" b="b" t="t" l="l"/>
            <a:pathLst>
              <a:path h="9348141" w="6228199">
                <a:moveTo>
                  <a:pt x="0" y="0"/>
                </a:moveTo>
                <a:lnTo>
                  <a:pt x="6228199" y="0"/>
                </a:lnTo>
                <a:lnTo>
                  <a:pt x="6228199" y="9348140"/>
                </a:lnTo>
                <a:lnTo>
                  <a:pt x="0" y="9348140"/>
                </a:lnTo>
                <a:lnTo>
                  <a:pt x="0" y="0"/>
                </a:lnTo>
                <a:close/>
              </a:path>
            </a:pathLst>
          </a:custGeom>
          <a:blipFill>
            <a:blip r:embed="rId4"/>
            <a:stretch>
              <a:fillRect l="0" t="0" r="0" b="0"/>
            </a:stretch>
          </a:blipFill>
        </p:spPr>
      </p:sp>
      <p:sp>
        <p:nvSpPr>
          <p:cNvPr name="TextBox 15" id="15"/>
          <p:cNvSpPr txBox="true"/>
          <p:nvPr/>
        </p:nvSpPr>
        <p:spPr>
          <a:xfrm rot="0">
            <a:off x="4230881" y="1432294"/>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Plan</a:t>
            </a:r>
          </a:p>
        </p:txBody>
      </p:sp>
      <p:sp>
        <p:nvSpPr>
          <p:cNvPr name="TextBox 16" id="16"/>
          <p:cNvSpPr txBox="true"/>
          <p:nvPr/>
        </p:nvSpPr>
        <p:spPr>
          <a:xfrm rot="0">
            <a:off x="3221820" y="4059236"/>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TextBox 17" id="17"/>
          <p:cNvSpPr txBox="true"/>
          <p:nvPr/>
        </p:nvSpPr>
        <p:spPr>
          <a:xfrm rot="0">
            <a:off x="8041809" y="4059236"/>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TextBox 18" id="18"/>
          <p:cNvSpPr txBox="true"/>
          <p:nvPr/>
        </p:nvSpPr>
        <p:spPr>
          <a:xfrm rot="0">
            <a:off x="3221820" y="4684743"/>
            <a:ext cx="6322134"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Exploration des données </a:t>
            </a:r>
          </a:p>
        </p:txBody>
      </p:sp>
      <p:sp>
        <p:nvSpPr>
          <p:cNvPr name="TextBox 19" id="19"/>
          <p:cNvSpPr txBox="true"/>
          <p:nvPr/>
        </p:nvSpPr>
        <p:spPr>
          <a:xfrm rot="0">
            <a:off x="8041809" y="4684743"/>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TextBox 20" id="20"/>
          <p:cNvSpPr txBox="true"/>
          <p:nvPr/>
        </p:nvSpPr>
        <p:spPr>
          <a:xfrm rot="0">
            <a:off x="3221820" y="5309980"/>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Modèles</a:t>
            </a:r>
          </a:p>
        </p:txBody>
      </p:sp>
      <p:sp>
        <p:nvSpPr>
          <p:cNvPr name="TextBox 21" id="21"/>
          <p:cNvSpPr txBox="true"/>
          <p:nvPr/>
        </p:nvSpPr>
        <p:spPr>
          <a:xfrm rot="0">
            <a:off x="8041809" y="5309980"/>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TextBox 22" id="22"/>
          <p:cNvSpPr txBox="true"/>
          <p:nvPr/>
        </p:nvSpPr>
        <p:spPr>
          <a:xfrm rot="0">
            <a:off x="3221820" y="593548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Résultats des modèles</a:t>
            </a:r>
          </a:p>
        </p:txBody>
      </p:sp>
      <p:sp>
        <p:nvSpPr>
          <p:cNvPr name="TextBox 23" id="23"/>
          <p:cNvSpPr txBox="true"/>
          <p:nvPr/>
        </p:nvSpPr>
        <p:spPr>
          <a:xfrm rot="0">
            <a:off x="8041809" y="593548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TextBox 24" id="24"/>
          <p:cNvSpPr txBox="true"/>
          <p:nvPr/>
        </p:nvSpPr>
        <p:spPr>
          <a:xfrm rot="0">
            <a:off x="3221820" y="6560724"/>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Évaluation</a:t>
            </a:r>
          </a:p>
        </p:txBody>
      </p:sp>
      <p:sp>
        <p:nvSpPr>
          <p:cNvPr name="TextBox 25" id="25"/>
          <p:cNvSpPr txBox="true"/>
          <p:nvPr/>
        </p:nvSpPr>
        <p:spPr>
          <a:xfrm rot="0">
            <a:off x="8041809" y="656072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TextBox 26" id="26"/>
          <p:cNvSpPr txBox="true"/>
          <p:nvPr/>
        </p:nvSpPr>
        <p:spPr>
          <a:xfrm rot="0">
            <a:off x="3221820" y="7186230"/>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a:t>
            </a:r>
          </a:p>
        </p:txBody>
      </p:sp>
      <p:sp>
        <p:nvSpPr>
          <p:cNvPr name="TextBox 27" id="27"/>
          <p:cNvSpPr txBox="true"/>
          <p:nvPr/>
        </p:nvSpPr>
        <p:spPr>
          <a:xfrm rot="0">
            <a:off x="8041809" y="7186230"/>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198129" y="2571750"/>
            <a:ext cx="13926379" cy="6763777"/>
            <a:chOff x="0" y="0"/>
            <a:chExt cx="3667853" cy="1781406"/>
          </a:xfrm>
        </p:grpSpPr>
        <p:sp>
          <p:nvSpPr>
            <p:cNvPr name="Freeform 7" id="7"/>
            <p:cNvSpPr/>
            <p:nvPr/>
          </p:nvSpPr>
          <p:spPr>
            <a:xfrm flipH="false" flipV="false" rot="0">
              <a:off x="0" y="0"/>
              <a:ext cx="3667853" cy="1781406"/>
            </a:xfrm>
            <a:custGeom>
              <a:avLst/>
              <a:gdLst/>
              <a:ahLst/>
              <a:cxnLst/>
              <a:rect r="r" b="b" t="t" l="l"/>
              <a:pathLst>
                <a:path h="1781406" w="3667853">
                  <a:moveTo>
                    <a:pt x="0" y="0"/>
                  </a:moveTo>
                  <a:lnTo>
                    <a:pt x="3667853" y="0"/>
                  </a:lnTo>
                  <a:lnTo>
                    <a:pt x="3667853" y="1781406"/>
                  </a:lnTo>
                  <a:lnTo>
                    <a:pt x="0" y="1781406"/>
                  </a:lnTo>
                  <a:close/>
                </a:path>
              </a:pathLst>
            </a:custGeom>
            <a:solidFill>
              <a:srgbClr val="145DA0"/>
            </a:solidFill>
            <a:ln cap="sq">
              <a:noFill/>
              <a:prstDash val="solid"/>
              <a:miter/>
            </a:ln>
          </p:spPr>
        </p:sp>
        <p:sp>
          <p:nvSpPr>
            <p:cNvPr name="TextBox 8" id="8"/>
            <p:cNvSpPr txBox="true"/>
            <p:nvPr/>
          </p:nvSpPr>
          <p:spPr>
            <a:xfrm>
              <a:off x="0" y="-38100"/>
              <a:ext cx="3667853" cy="18195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466975"/>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2691558" y="3608444"/>
            <a:ext cx="12984968" cy="5727083"/>
          </a:xfrm>
          <a:prstGeom prst="rect">
            <a:avLst/>
          </a:prstGeom>
        </p:spPr>
        <p:txBody>
          <a:bodyPr anchor="t" rtlCol="false" tIns="0" lIns="0" bIns="0" rIns="0">
            <a:spAutoFit/>
          </a:bodyPr>
          <a:lstStyle/>
          <a:p>
            <a:pPr algn="l">
              <a:lnSpc>
                <a:spcPts val="3009"/>
              </a:lnSpc>
            </a:pPr>
            <a:r>
              <a:rPr lang="en-US" sz="2149" spc="-42" b="true">
                <a:solidFill>
                  <a:srgbClr val="FDFDFD"/>
                </a:solidFill>
                <a:latin typeface="Poppins Bold"/>
                <a:ea typeface="Poppins Bold"/>
                <a:cs typeface="Poppins Bold"/>
                <a:sym typeface="Poppins Bold"/>
              </a:rPr>
              <a:t>       C</a:t>
            </a:r>
            <a:r>
              <a:rPr lang="en-US" b="true" sz="2149" spc="-42">
                <a:solidFill>
                  <a:srgbClr val="FDFDFD"/>
                </a:solidFill>
                <a:latin typeface="Poppins Bold"/>
                <a:ea typeface="Poppins Bold"/>
                <a:cs typeface="Poppins Bold"/>
                <a:sym typeface="Poppins Bold"/>
              </a:rPr>
              <a:t>ontexte</a:t>
            </a:r>
            <a:r>
              <a:rPr lang="en-US" sz="2149" spc="-42">
                <a:solidFill>
                  <a:srgbClr val="FDFDFD"/>
                </a:solidFill>
                <a:latin typeface="Poppins"/>
                <a:ea typeface="Poppins"/>
                <a:cs typeface="Poppins"/>
                <a:sym typeface="Poppins"/>
              </a:rPr>
              <a:t>:</a:t>
            </a:r>
          </a:p>
          <a:p>
            <a:pPr algn="l">
              <a:lnSpc>
                <a:spcPts val="3009"/>
              </a:lnSpc>
            </a:pPr>
          </a:p>
          <a:p>
            <a:pPr algn="ctr" marL="464032" indent="-232016" lvl="1">
              <a:lnSpc>
                <a:spcPts val="3009"/>
              </a:lnSpc>
              <a:spcBef>
                <a:spcPct val="0"/>
              </a:spcBef>
              <a:buFont typeface="Arial"/>
              <a:buChar char="•"/>
            </a:pPr>
            <a:r>
              <a:rPr lang="en-US" sz="2149" spc="-42">
                <a:solidFill>
                  <a:srgbClr val="FDFDFD"/>
                </a:solidFill>
                <a:latin typeface="Poppins"/>
                <a:ea typeface="Poppins"/>
                <a:cs typeface="Poppins"/>
                <a:sym typeface="Poppins"/>
              </a:rPr>
              <a:t>Les fake news représentent un défi majeur dans la société moderne, menaçant la crédibilité des informations et influençant les opinions publiques, en particulier sur les médias sociaux et les plateformes en ligne.</a:t>
            </a:r>
          </a:p>
          <a:p>
            <a:pPr algn="l">
              <a:lnSpc>
                <a:spcPts val="3009"/>
              </a:lnSpc>
            </a:pPr>
            <a:r>
              <a:rPr lang="en-US" sz="2149" spc="-42">
                <a:solidFill>
                  <a:srgbClr val="FDFDFD"/>
                </a:solidFill>
                <a:latin typeface="Poppins"/>
                <a:ea typeface="Poppins"/>
                <a:cs typeface="Poppins"/>
                <a:sym typeface="Poppins"/>
              </a:rPr>
              <a:t>   </a:t>
            </a:r>
            <a:r>
              <a:rPr lang="en-US" b="true" sz="2149" spc="-42">
                <a:solidFill>
                  <a:srgbClr val="FDFDFD"/>
                </a:solidFill>
                <a:latin typeface="Poppins Bold"/>
                <a:ea typeface="Poppins Bold"/>
                <a:cs typeface="Poppins Bold"/>
                <a:sym typeface="Poppins Bold"/>
              </a:rPr>
              <a:t>Objectif du projet:</a:t>
            </a:r>
          </a:p>
          <a:p>
            <a:pPr algn="l">
              <a:lnSpc>
                <a:spcPts val="3009"/>
              </a:lnSpc>
            </a:pPr>
          </a:p>
          <a:p>
            <a:pPr algn="ctr" marL="464032" indent="-232016" lvl="1">
              <a:lnSpc>
                <a:spcPts val="3009"/>
              </a:lnSpc>
              <a:spcBef>
                <a:spcPct val="0"/>
              </a:spcBef>
              <a:buFont typeface="Arial"/>
              <a:buChar char="•"/>
            </a:pPr>
            <a:r>
              <a:rPr lang="en-US" b="true" sz="2149" spc="-42">
                <a:solidFill>
                  <a:srgbClr val="FDFDFD"/>
                </a:solidFill>
                <a:latin typeface="Poppins Bold"/>
                <a:ea typeface="Poppins Bold"/>
                <a:cs typeface="Poppins Bold"/>
                <a:sym typeface="Poppins Bold"/>
              </a:rPr>
              <a:t>Utiliser l'intelligence artificielle, et en particulier l'apprenti</a:t>
            </a:r>
            <a:r>
              <a:rPr lang="en-US" sz="2149" spc="-42">
                <a:solidFill>
                  <a:srgbClr val="FDFDFD"/>
                </a:solidFill>
                <a:latin typeface="Poppins"/>
                <a:ea typeface="Poppins"/>
                <a:cs typeface="Poppins"/>
                <a:sym typeface="Poppins"/>
              </a:rPr>
              <a:t>ssage automatique, pour identifier et classifier automatiquement les fake news.</a:t>
            </a:r>
          </a:p>
          <a:p>
            <a:pPr algn="l">
              <a:lnSpc>
                <a:spcPts val="3009"/>
              </a:lnSpc>
            </a:pPr>
            <a:r>
              <a:rPr lang="en-US" sz="2149" spc="-42">
                <a:solidFill>
                  <a:srgbClr val="FDFDFD"/>
                </a:solidFill>
                <a:latin typeface="Poppins"/>
                <a:ea typeface="Poppins"/>
                <a:cs typeface="Poppins"/>
                <a:sym typeface="Poppins"/>
              </a:rPr>
              <a:t>   </a:t>
            </a:r>
            <a:r>
              <a:rPr lang="en-US" b="true" sz="2149" spc="-42">
                <a:solidFill>
                  <a:srgbClr val="FDFDFD"/>
                </a:solidFill>
                <a:latin typeface="Poppins Bold"/>
                <a:ea typeface="Poppins Bold"/>
                <a:cs typeface="Poppins Bold"/>
                <a:sym typeface="Poppins Bold"/>
              </a:rPr>
              <a:t>Importance:</a:t>
            </a:r>
          </a:p>
          <a:p>
            <a:pPr algn="l">
              <a:lnSpc>
                <a:spcPts val="3009"/>
              </a:lnSpc>
            </a:pPr>
          </a:p>
          <a:p>
            <a:pPr algn="ctr" marL="464032" indent="-232016" lvl="1">
              <a:lnSpc>
                <a:spcPts val="3009"/>
              </a:lnSpc>
              <a:spcBef>
                <a:spcPct val="0"/>
              </a:spcBef>
              <a:buFont typeface="Arial"/>
              <a:buChar char="•"/>
            </a:pPr>
            <a:r>
              <a:rPr lang="en-US" sz="2149" spc="-42">
                <a:solidFill>
                  <a:srgbClr val="FDFDFD"/>
                </a:solidFill>
                <a:latin typeface="Poppins"/>
                <a:ea typeface="Poppins"/>
                <a:cs typeface="Poppins"/>
                <a:sym typeface="Poppins"/>
              </a:rPr>
              <a:t>La détection efficace des fake news est cruciale pour maintenir la confiance dans les informations diffusées et pour éviter les conséquences négatives dans les domaines politique, social, et économique.</a:t>
            </a:r>
          </a:p>
          <a:p>
            <a:pPr algn="ctr">
              <a:lnSpc>
                <a:spcPts val="300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017" t="0" r="-2017" b="0"/>
              </a:stretch>
            </a:blipFill>
          </p:spPr>
        </p:sp>
      </p:grpSp>
      <p:sp>
        <p:nvSpPr>
          <p:cNvPr name="TextBox 11" id="11"/>
          <p:cNvSpPr txBox="true"/>
          <p:nvPr/>
        </p:nvSpPr>
        <p:spPr>
          <a:xfrm rot="0">
            <a:off x="1028700" y="3246362"/>
            <a:ext cx="8904417" cy="664019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spc="-43">
                <a:solidFill>
                  <a:srgbClr val="051D40"/>
                </a:solidFill>
                <a:latin typeface="Poppins Bold"/>
                <a:ea typeface="Poppins Bold"/>
                <a:cs typeface="Poppins Bold"/>
                <a:sym typeface="Poppins Bold"/>
              </a:rPr>
              <a:t>Description du jeu de données :</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Le jeu de données contient des articles étiquetés comme "Fake" ou "Real".</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Nombre total d'exemples : 22 000</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Répartition des classes : 50% Fake, 50% Réel</a:t>
            </a:r>
          </a:p>
          <a:p>
            <a:pPr algn="l" marL="474979" indent="-237490" lvl="1">
              <a:lnSpc>
                <a:spcPts val="3079"/>
              </a:lnSpc>
              <a:buFont typeface="Arial"/>
              <a:buChar char="•"/>
            </a:pPr>
            <a:r>
              <a:rPr lang="en-US" b="true" sz="2199" spc="-43">
                <a:solidFill>
                  <a:srgbClr val="051D40"/>
                </a:solidFill>
                <a:latin typeface="Poppins Bold"/>
                <a:ea typeface="Poppins Bold"/>
                <a:cs typeface="Poppins Bold"/>
                <a:sym typeface="Poppins Bold"/>
              </a:rPr>
              <a:t>Prétraitement des données textuelles :</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Conversion du texte en minuscules pour uniformité.</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Suppression des caractères spéciaux, des chiffres, et des ponctuations.</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Suppression des mots vides (stopwords) tels que "le", "et", "de".</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Lemmatization pour réduire les mots à leur forme de base (ex. manger au lieu de mangé).</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Tokenisation et vectorisation des textes pour les modèles supervisés. (TF-IDF</a:t>
            </a:r>
          </a:p>
          <a:p>
            <a:pPr algn="l" marL="474979" indent="-237490" lvl="1">
              <a:lnSpc>
                <a:spcPts val="3079"/>
              </a:lnSpc>
              <a:buFont typeface="Arial"/>
              <a:buChar char="•"/>
            </a:pPr>
            <a:r>
              <a:rPr lang="en-US" sz="2199" spc="-43">
                <a:solidFill>
                  <a:srgbClr val="051D40"/>
                </a:solidFill>
                <a:latin typeface="Poppins"/>
                <a:ea typeface="Poppins"/>
                <a:cs typeface="Poppins"/>
                <a:sym typeface="Poppins"/>
              </a:rPr>
              <a:t>Embeddings de mots pour le RNN (comme Word2Vec ou GloVe).</a:t>
            </a:r>
          </a:p>
          <a:p>
            <a:pPr algn="l" marL="0" indent="0" lvl="0">
              <a:lnSpc>
                <a:spcPts val="3079"/>
              </a:lnSpc>
              <a:spcBef>
                <a:spcPct val="0"/>
              </a:spcBef>
            </a:pPr>
          </a:p>
        </p:txBody>
      </p:sp>
      <p:sp>
        <p:nvSpPr>
          <p:cNvPr name="TextBox 12" id="12"/>
          <p:cNvSpPr txBox="true"/>
          <p:nvPr/>
        </p:nvSpPr>
        <p:spPr>
          <a:xfrm rot="0">
            <a:off x="3164369" y="1374093"/>
            <a:ext cx="4633079" cy="1571623"/>
          </a:xfrm>
          <a:prstGeom prst="rect">
            <a:avLst/>
          </a:prstGeom>
        </p:spPr>
        <p:txBody>
          <a:bodyPr anchor="t" rtlCol="false" tIns="0" lIns="0" bIns="0" rIns="0">
            <a:spAutoFit/>
          </a:bodyPr>
          <a:lstStyle/>
          <a:p>
            <a:pPr algn="ctr">
              <a:lnSpc>
                <a:spcPts val="6300"/>
              </a:lnSpc>
            </a:pPr>
            <a:r>
              <a:rPr lang="en-US" sz="4500">
                <a:solidFill>
                  <a:srgbClr val="051D40"/>
                </a:solidFill>
                <a:latin typeface="Open Sans Extra Bold"/>
                <a:ea typeface="Open Sans Extra Bold"/>
                <a:cs typeface="Open Sans Extra Bold"/>
                <a:sym typeface="Open Sans Extra Bold"/>
              </a:rPr>
              <a:t>Exploration des</a:t>
            </a:r>
          </a:p>
          <a:p>
            <a:pPr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 Données (EDA)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Modèles supervisés </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grpSp>
        <p:nvGrpSpPr>
          <p:cNvPr name="Group 7" id="7"/>
          <p:cNvGrpSpPr/>
          <p:nvPr/>
        </p:nvGrpSpPr>
        <p:grpSpPr>
          <a:xfrm rot="0">
            <a:off x="1291953" y="3240427"/>
            <a:ext cx="15721983" cy="5756860"/>
            <a:chOff x="0" y="0"/>
            <a:chExt cx="4140769" cy="1516210"/>
          </a:xfrm>
        </p:grpSpPr>
        <p:sp>
          <p:nvSpPr>
            <p:cNvPr name="Freeform 8" id="8"/>
            <p:cNvSpPr/>
            <p:nvPr/>
          </p:nvSpPr>
          <p:spPr>
            <a:xfrm flipH="false" flipV="false" rot="0">
              <a:off x="0" y="0"/>
              <a:ext cx="4140769" cy="1516210"/>
            </a:xfrm>
            <a:custGeom>
              <a:avLst/>
              <a:gdLst/>
              <a:ahLst/>
              <a:cxnLst/>
              <a:rect r="r" b="b" t="t" l="l"/>
              <a:pathLst>
                <a:path h="1516210" w="4140769">
                  <a:moveTo>
                    <a:pt x="6894" y="0"/>
                  </a:moveTo>
                  <a:lnTo>
                    <a:pt x="4133876" y="0"/>
                  </a:lnTo>
                  <a:cubicBezTo>
                    <a:pt x="4135704" y="0"/>
                    <a:pt x="4137457" y="726"/>
                    <a:pt x="4138750" y="2019"/>
                  </a:cubicBezTo>
                  <a:cubicBezTo>
                    <a:pt x="4140043" y="3312"/>
                    <a:pt x="4140769" y="5066"/>
                    <a:pt x="4140769" y="6894"/>
                  </a:cubicBezTo>
                  <a:lnTo>
                    <a:pt x="4140769" y="1509316"/>
                  </a:lnTo>
                  <a:cubicBezTo>
                    <a:pt x="4140769" y="1511144"/>
                    <a:pt x="4140043" y="1512898"/>
                    <a:pt x="4138750" y="1514191"/>
                  </a:cubicBezTo>
                  <a:cubicBezTo>
                    <a:pt x="4137457" y="1515484"/>
                    <a:pt x="4135704" y="1516210"/>
                    <a:pt x="4133876" y="1516210"/>
                  </a:cubicBezTo>
                  <a:lnTo>
                    <a:pt x="6894" y="1516210"/>
                  </a:lnTo>
                  <a:cubicBezTo>
                    <a:pt x="5066" y="1516210"/>
                    <a:pt x="3312" y="1515484"/>
                    <a:pt x="2019" y="1514191"/>
                  </a:cubicBezTo>
                  <a:cubicBezTo>
                    <a:pt x="726" y="1512898"/>
                    <a:pt x="0" y="1511144"/>
                    <a:pt x="0" y="1509316"/>
                  </a:cubicBezTo>
                  <a:lnTo>
                    <a:pt x="0" y="6894"/>
                  </a:lnTo>
                  <a:cubicBezTo>
                    <a:pt x="0" y="5066"/>
                    <a:pt x="726" y="3312"/>
                    <a:pt x="2019" y="2019"/>
                  </a:cubicBezTo>
                  <a:cubicBezTo>
                    <a:pt x="3312" y="726"/>
                    <a:pt x="5066" y="0"/>
                    <a:pt x="6894" y="0"/>
                  </a:cubicBezTo>
                  <a:close/>
                </a:path>
              </a:pathLst>
            </a:custGeom>
            <a:solidFill>
              <a:srgbClr val="00569E"/>
            </a:solidFill>
          </p:spPr>
        </p:sp>
        <p:sp>
          <p:nvSpPr>
            <p:cNvPr name="TextBox 9" id="9"/>
            <p:cNvSpPr txBox="true"/>
            <p:nvPr/>
          </p:nvSpPr>
          <p:spPr>
            <a:xfrm>
              <a:off x="0" y="-38100"/>
              <a:ext cx="4140769" cy="1554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202730" y="2911919"/>
            <a:ext cx="2772169" cy="1053752"/>
            <a:chOff x="0" y="0"/>
            <a:chExt cx="1013291" cy="385170"/>
          </a:xfrm>
        </p:grpSpPr>
        <p:sp>
          <p:nvSpPr>
            <p:cNvPr name="Freeform 11" id="11"/>
            <p:cNvSpPr/>
            <p:nvPr/>
          </p:nvSpPr>
          <p:spPr>
            <a:xfrm flipH="false" flipV="false" rot="0">
              <a:off x="0" y="0"/>
              <a:ext cx="1013291" cy="385170"/>
            </a:xfrm>
            <a:custGeom>
              <a:avLst/>
              <a:gdLst/>
              <a:ahLst/>
              <a:cxnLst/>
              <a:rect r="r" b="b" t="t" l="l"/>
              <a:pathLst>
                <a:path h="385170" w="1013291">
                  <a:moveTo>
                    <a:pt x="128466" y="0"/>
                  </a:moveTo>
                  <a:lnTo>
                    <a:pt x="884826" y="0"/>
                  </a:lnTo>
                  <a:cubicBezTo>
                    <a:pt x="918897" y="0"/>
                    <a:pt x="951573" y="13535"/>
                    <a:pt x="975664" y="37627"/>
                  </a:cubicBezTo>
                  <a:cubicBezTo>
                    <a:pt x="999756" y="61719"/>
                    <a:pt x="1013291" y="94394"/>
                    <a:pt x="1013291" y="128466"/>
                  </a:cubicBezTo>
                  <a:lnTo>
                    <a:pt x="1013291" y="256705"/>
                  </a:lnTo>
                  <a:cubicBezTo>
                    <a:pt x="1013291" y="327654"/>
                    <a:pt x="955775" y="385170"/>
                    <a:pt x="884826" y="385170"/>
                  </a:cubicBezTo>
                  <a:lnTo>
                    <a:pt x="128466" y="385170"/>
                  </a:lnTo>
                  <a:cubicBezTo>
                    <a:pt x="57516" y="385170"/>
                    <a:pt x="0" y="327654"/>
                    <a:pt x="0" y="256705"/>
                  </a:cubicBezTo>
                  <a:lnTo>
                    <a:pt x="0" y="128466"/>
                  </a:lnTo>
                  <a:cubicBezTo>
                    <a:pt x="0" y="57516"/>
                    <a:pt x="57516" y="0"/>
                    <a:pt x="128466"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2" id="12"/>
            <p:cNvSpPr txBox="true"/>
            <p:nvPr/>
          </p:nvSpPr>
          <p:spPr>
            <a:xfrm>
              <a:off x="0" y="-66675"/>
              <a:ext cx="1013291" cy="451845"/>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Logistic Regression </a:t>
              </a:r>
            </a:p>
          </p:txBody>
        </p:sp>
      </p:grpSp>
      <p:grpSp>
        <p:nvGrpSpPr>
          <p:cNvPr name="Group 13" id="13"/>
          <p:cNvGrpSpPr/>
          <p:nvPr/>
        </p:nvGrpSpPr>
        <p:grpSpPr>
          <a:xfrm rot="0">
            <a:off x="5749817" y="2911919"/>
            <a:ext cx="2772169" cy="685553"/>
            <a:chOff x="0" y="0"/>
            <a:chExt cx="1013291" cy="250585"/>
          </a:xfrm>
        </p:grpSpPr>
        <p:sp>
          <p:nvSpPr>
            <p:cNvPr name="Freeform 14" id="14"/>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5" id="15"/>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Decision Tree </a:t>
              </a:r>
            </a:p>
          </p:txBody>
        </p:sp>
      </p:grpSp>
      <p:grpSp>
        <p:nvGrpSpPr>
          <p:cNvPr name="Group 16" id="16"/>
          <p:cNvGrpSpPr/>
          <p:nvPr/>
        </p:nvGrpSpPr>
        <p:grpSpPr>
          <a:xfrm rot="0">
            <a:off x="9531636" y="2911919"/>
            <a:ext cx="2670160" cy="1053752"/>
            <a:chOff x="0" y="0"/>
            <a:chExt cx="976004" cy="385170"/>
          </a:xfrm>
        </p:grpSpPr>
        <p:sp>
          <p:nvSpPr>
            <p:cNvPr name="Freeform 17" id="17"/>
            <p:cNvSpPr/>
            <p:nvPr/>
          </p:nvSpPr>
          <p:spPr>
            <a:xfrm flipH="false" flipV="false" rot="0">
              <a:off x="0" y="0"/>
              <a:ext cx="976004" cy="385170"/>
            </a:xfrm>
            <a:custGeom>
              <a:avLst/>
              <a:gdLst/>
              <a:ahLst/>
              <a:cxnLst/>
              <a:rect r="r" b="b" t="t" l="l"/>
              <a:pathLst>
                <a:path h="385170" w="976004">
                  <a:moveTo>
                    <a:pt x="133373" y="0"/>
                  </a:moveTo>
                  <a:lnTo>
                    <a:pt x="842631" y="0"/>
                  </a:lnTo>
                  <a:cubicBezTo>
                    <a:pt x="878004" y="0"/>
                    <a:pt x="911928" y="14052"/>
                    <a:pt x="936940" y="39064"/>
                  </a:cubicBezTo>
                  <a:cubicBezTo>
                    <a:pt x="961953" y="64077"/>
                    <a:pt x="976004" y="98001"/>
                    <a:pt x="976004" y="133373"/>
                  </a:cubicBezTo>
                  <a:lnTo>
                    <a:pt x="976004" y="251797"/>
                  </a:lnTo>
                  <a:cubicBezTo>
                    <a:pt x="976004" y="325457"/>
                    <a:pt x="916291" y="385170"/>
                    <a:pt x="842631" y="385170"/>
                  </a:cubicBezTo>
                  <a:lnTo>
                    <a:pt x="133373" y="385170"/>
                  </a:lnTo>
                  <a:cubicBezTo>
                    <a:pt x="59713" y="385170"/>
                    <a:pt x="0" y="325457"/>
                    <a:pt x="0" y="251797"/>
                  </a:cubicBezTo>
                  <a:lnTo>
                    <a:pt x="0" y="133373"/>
                  </a:lnTo>
                  <a:cubicBezTo>
                    <a:pt x="0" y="59713"/>
                    <a:pt x="59713" y="0"/>
                    <a:pt x="13337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8" id="18"/>
            <p:cNvSpPr txBox="true"/>
            <p:nvPr/>
          </p:nvSpPr>
          <p:spPr>
            <a:xfrm>
              <a:off x="0" y="-66675"/>
              <a:ext cx="976004" cy="451845"/>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Gradient Boosting </a:t>
              </a:r>
            </a:p>
          </p:txBody>
        </p:sp>
      </p:grpSp>
      <p:sp>
        <p:nvSpPr>
          <p:cNvPr name="TextBox 19" id="19"/>
          <p:cNvSpPr txBox="true"/>
          <p:nvPr/>
        </p:nvSpPr>
        <p:spPr>
          <a:xfrm rot="0">
            <a:off x="1968384" y="4145283"/>
            <a:ext cx="2661498" cy="4434404"/>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ea typeface="Poppins"/>
                <a:cs typeface="Poppins"/>
                <a:sym typeface="Poppins"/>
              </a:rPr>
              <a:t>Définition : Modèle statistique utilisé pour résoudre des problèmes de classification binaire.</a:t>
            </a:r>
          </a:p>
          <a:p>
            <a:pPr algn="ctr" marL="359945" indent="-179972" lvl="1">
              <a:lnSpc>
                <a:spcPts val="2334"/>
              </a:lnSpc>
              <a:buFont typeface="Arial"/>
              <a:buChar char="•"/>
            </a:pPr>
            <a:r>
              <a:rPr lang="en-US" sz="1667" spc="-33">
                <a:solidFill>
                  <a:srgbClr val="FDFDFD"/>
                </a:solidFill>
                <a:latin typeface="Poppins"/>
                <a:ea typeface="Poppins"/>
                <a:cs typeface="Poppins"/>
                <a:sym typeface="Poppins"/>
              </a:rPr>
              <a:t>Principe : Utilise une fonction logistique pour estimer la probabilité qu'une donnée appartienne à une classe donnée.</a:t>
            </a:r>
          </a:p>
          <a:p>
            <a:pPr algn="ctr" marL="359945" indent="-179972" lvl="1">
              <a:lnSpc>
                <a:spcPts val="2334"/>
              </a:lnSpc>
              <a:spcBef>
                <a:spcPct val="0"/>
              </a:spcBef>
              <a:buFont typeface="Arial"/>
              <a:buChar char="•"/>
            </a:pPr>
            <a:r>
              <a:rPr lang="en-US" sz="1667" spc="-33">
                <a:solidFill>
                  <a:srgbClr val="FDFDFD"/>
                </a:solidFill>
                <a:latin typeface="Poppins"/>
                <a:ea typeface="Poppins"/>
                <a:cs typeface="Poppins"/>
                <a:sym typeface="Poppins"/>
              </a:rPr>
              <a:t>Avantage : Simple, rapide, et interprétable.</a:t>
            </a:r>
          </a:p>
          <a:p>
            <a:pPr algn="ctr" marL="0" indent="0" lvl="0">
              <a:lnSpc>
                <a:spcPts val="2334"/>
              </a:lnSpc>
              <a:spcBef>
                <a:spcPct val="0"/>
              </a:spcBef>
            </a:pPr>
          </a:p>
        </p:txBody>
      </p:sp>
      <p:sp>
        <p:nvSpPr>
          <p:cNvPr name="TextBox 20" id="20"/>
          <p:cNvSpPr txBox="true"/>
          <p:nvPr/>
        </p:nvSpPr>
        <p:spPr>
          <a:xfrm rot="0">
            <a:off x="5595229" y="4145283"/>
            <a:ext cx="2661498" cy="472967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ea typeface="Poppins"/>
                <a:cs typeface="Poppins"/>
                <a:sym typeface="Poppins"/>
              </a:rPr>
              <a:t>Définition : Modèle basé sur des règles hiérarchiques qui divise les données en sous-ensembles en fonction des caractéristiques.</a:t>
            </a:r>
          </a:p>
          <a:p>
            <a:pPr algn="ctr" marL="359945" indent="-179972" lvl="1">
              <a:lnSpc>
                <a:spcPts val="2334"/>
              </a:lnSpc>
              <a:buFont typeface="Arial"/>
              <a:buChar char="•"/>
            </a:pPr>
            <a:r>
              <a:rPr lang="en-US" sz="1667" spc="-33">
                <a:solidFill>
                  <a:srgbClr val="FDFDFD"/>
                </a:solidFill>
                <a:latin typeface="Poppins"/>
                <a:ea typeface="Poppins"/>
                <a:cs typeface="Poppins"/>
                <a:sym typeface="Poppins"/>
              </a:rPr>
              <a:t>Principe : Chaque nœud représente une décision basée sur une condition (ex. : un seuil de valeur).</a:t>
            </a:r>
          </a:p>
          <a:p>
            <a:pPr algn="ctr" marL="359945" indent="-179972" lvl="1">
              <a:lnSpc>
                <a:spcPts val="2334"/>
              </a:lnSpc>
              <a:buFont typeface="Arial"/>
              <a:buChar char="•"/>
            </a:pPr>
            <a:r>
              <a:rPr lang="en-US" sz="1667" spc="-33">
                <a:solidFill>
                  <a:srgbClr val="FDFDFD"/>
                </a:solidFill>
                <a:latin typeface="Poppins"/>
                <a:ea typeface="Poppins"/>
                <a:cs typeface="Poppins"/>
                <a:sym typeface="Poppins"/>
              </a:rPr>
              <a:t>Avantage : Facile à visualiser et interpréter.</a:t>
            </a:r>
          </a:p>
          <a:p>
            <a:pPr algn="ctr" marL="0" indent="0" lvl="0">
              <a:lnSpc>
                <a:spcPts val="2334"/>
              </a:lnSpc>
              <a:spcBef>
                <a:spcPct val="0"/>
              </a:spcBef>
            </a:pPr>
          </a:p>
        </p:txBody>
      </p:sp>
      <p:sp>
        <p:nvSpPr>
          <p:cNvPr name="TextBox 21" id="21"/>
          <p:cNvSpPr txBox="true"/>
          <p:nvPr/>
        </p:nvSpPr>
        <p:spPr>
          <a:xfrm rot="0">
            <a:off x="9152945" y="4145283"/>
            <a:ext cx="3137266" cy="472967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ea typeface="Poppins"/>
                <a:cs typeface="Poppins"/>
                <a:sym typeface="Poppins"/>
              </a:rPr>
              <a:t>Définition : Méthode d'ensemble qui combine plusieurs modèles faibles (arbres de décision) pour créer un modèle puissant.</a:t>
            </a:r>
          </a:p>
          <a:p>
            <a:pPr algn="ctr" marL="359945" indent="-179972" lvl="1">
              <a:lnSpc>
                <a:spcPts val="2334"/>
              </a:lnSpc>
              <a:spcBef>
                <a:spcPct val="0"/>
              </a:spcBef>
              <a:buFont typeface="Arial"/>
              <a:buChar char="•"/>
            </a:pPr>
            <a:r>
              <a:rPr lang="en-US" sz="1667" spc="-33">
                <a:solidFill>
                  <a:srgbClr val="FDFDFD"/>
                </a:solidFill>
                <a:latin typeface="Poppins"/>
                <a:ea typeface="Poppins"/>
                <a:cs typeface="Poppins"/>
                <a:sym typeface="Poppins"/>
              </a:rPr>
              <a:t>Principe : Les erreurs des modèles précédents sont corrigées à chaque étape grâce à l'optimisation de la fonction de perte.</a:t>
            </a:r>
          </a:p>
          <a:p>
            <a:pPr algn="ctr" marL="359945" indent="-179972" lvl="1">
              <a:lnSpc>
                <a:spcPts val="2334"/>
              </a:lnSpc>
              <a:spcBef>
                <a:spcPct val="0"/>
              </a:spcBef>
              <a:buFont typeface="Arial"/>
              <a:buChar char="•"/>
            </a:pPr>
            <a:r>
              <a:rPr lang="en-US" sz="1667" spc="-33" strike="noStrike" u="none">
                <a:solidFill>
                  <a:srgbClr val="FDFDFD"/>
                </a:solidFill>
                <a:latin typeface="Poppins"/>
                <a:ea typeface="Poppins"/>
                <a:cs typeface="Poppins"/>
                <a:sym typeface="Poppins"/>
              </a:rPr>
              <a:t>Avantage : Performant pour des données complexes, notamment avec des classes déséquilibrées.</a:t>
            </a:r>
          </a:p>
          <a:p>
            <a:pPr algn="ctr" marL="0" indent="0" lvl="0">
              <a:lnSpc>
                <a:spcPts val="2334"/>
              </a:lnSpc>
              <a:spcBef>
                <a:spcPct val="0"/>
              </a:spcBef>
            </a:pPr>
          </a:p>
        </p:txBody>
      </p:sp>
      <p:grpSp>
        <p:nvGrpSpPr>
          <p:cNvPr name="Group 22" id="22"/>
          <p:cNvGrpSpPr/>
          <p:nvPr/>
        </p:nvGrpSpPr>
        <p:grpSpPr>
          <a:xfrm rot="0">
            <a:off x="13210479" y="2911919"/>
            <a:ext cx="2670160" cy="685553"/>
            <a:chOff x="0" y="0"/>
            <a:chExt cx="976004" cy="250585"/>
          </a:xfrm>
        </p:grpSpPr>
        <p:sp>
          <p:nvSpPr>
            <p:cNvPr name="Freeform 23" id="23"/>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Random Forest</a:t>
              </a:r>
            </a:p>
          </p:txBody>
        </p:sp>
      </p:grpSp>
      <p:sp>
        <p:nvSpPr>
          <p:cNvPr name="TextBox 25" id="25"/>
          <p:cNvSpPr txBox="true"/>
          <p:nvPr/>
        </p:nvSpPr>
        <p:spPr>
          <a:xfrm rot="0">
            <a:off x="12919732" y="3740347"/>
            <a:ext cx="2661498" cy="472967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ea typeface="Poppins"/>
                <a:cs typeface="Poppins"/>
                <a:sym typeface="Poppins"/>
              </a:rPr>
              <a:t>Définition : Modèle d'ensemble basé sur plusieurs arbres de décision entraînés sur des sous-échantillons des données.</a:t>
            </a:r>
          </a:p>
          <a:p>
            <a:pPr algn="ctr" marL="359945" indent="-179972" lvl="1">
              <a:lnSpc>
                <a:spcPts val="2334"/>
              </a:lnSpc>
              <a:buFont typeface="Arial"/>
              <a:buChar char="•"/>
            </a:pPr>
            <a:r>
              <a:rPr lang="en-US" sz="1667" spc="-33">
                <a:solidFill>
                  <a:srgbClr val="FDFDFD"/>
                </a:solidFill>
                <a:latin typeface="Poppins"/>
                <a:ea typeface="Poppins"/>
                <a:cs typeface="Poppins"/>
                <a:sym typeface="Poppins"/>
              </a:rPr>
              <a:t>Principe : Les prédictions sont obtenues par vote majoritaire des arbres.</a:t>
            </a:r>
          </a:p>
          <a:p>
            <a:pPr algn="ctr" marL="359945" indent="-179972" lvl="1">
              <a:lnSpc>
                <a:spcPts val="2334"/>
              </a:lnSpc>
              <a:buFont typeface="Arial"/>
              <a:buChar char="•"/>
            </a:pPr>
            <a:r>
              <a:rPr lang="en-US" sz="1667" spc="-33">
                <a:solidFill>
                  <a:srgbClr val="FDFDFD"/>
                </a:solidFill>
                <a:latin typeface="Poppins"/>
                <a:ea typeface="Poppins"/>
                <a:cs typeface="Poppins"/>
                <a:sym typeface="Poppins"/>
              </a:rPr>
              <a:t>Avantage : Réduit le risque de surapprentissage et améliore la robustesse.</a:t>
            </a:r>
          </a:p>
          <a:p>
            <a:pPr algn="ctr">
              <a:lnSpc>
                <a:spcPts val="233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Modèle avancé</a:t>
            </a: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00679" y="7074186"/>
            <a:ext cx="5946973" cy="59469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442918" y="7621564"/>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2"/>
            <a:stretch>
              <a:fillRect l="0" t="-216567" r="0" b="0"/>
            </a:stretch>
          </a:blipFill>
        </p:spPr>
      </p:sp>
      <p:grpSp>
        <p:nvGrpSpPr>
          <p:cNvPr name="Group 10" id="10"/>
          <p:cNvGrpSpPr/>
          <p:nvPr/>
        </p:nvGrpSpPr>
        <p:grpSpPr>
          <a:xfrm rot="0">
            <a:off x="1769787" y="3553276"/>
            <a:ext cx="15074770" cy="4068288"/>
            <a:chOff x="0" y="0"/>
            <a:chExt cx="3970310" cy="1071483"/>
          </a:xfrm>
        </p:grpSpPr>
        <p:sp>
          <p:nvSpPr>
            <p:cNvPr name="Freeform 11" id="11"/>
            <p:cNvSpPr/>
            <p:nvPr/>
          </p:nvSpPr>
          <p:spPr>
            <a:xfrm flipH="false" flipV="false" rot="0">
              <a:off x="0" y="0"/>
              <a:ext cx="3970310" cy="1071483"/>
            </a:xfrm>
            <a:custGeom>
              <a:avLst/>
              <a:gdLst/>
              <a:ahLst/>
              <a:cxnLst/>
              <a:rect r="r" b="b" t="t" l="l"/>
              <a:pathLst>
                <a:path h="1071483" w="3970310">
                  <a:moveTo>
                    <a:pt x="7190" y="0"/>
                  </a:moveTo>
                  <a:lnTo>
                    <a:pt x="3963120" y="0"/>
                  </a:lnTo>
                  <a:cubicBezTo>
                    <a:pt x="3965027" y="0"/>
                    <a:pt x="3966856" y="758"/>
                    <a:pt x="3968204" y="2106"/>
                  </a:cubicBezTo>
                  <a:cubicBezTo>
                    <a:pt x="3969553" y="3454"/>
                    <a:pt x="3970310" y="5283"/>
                    <a:pt x="3970310" y="7190"/>
                  </a:cubicBezTo>
                  <a:lnTo>
                    <a:pt x="3970310" y="1064293"/>
                  </a:lnTo>
                  <a:cubicBezTo>
                    <a:pt x="3970310" y="1066200"/>
                    <a:pt x="3969553" y="1068029"/>
                    <a:pt x="3968204" y="1069377"/>
                  </a:cubicBezTo>
                  <a:cubicBezTo>
                    <a:pt x="3966856" y="1070726"/>
                    <a:pt x="3965027" y="1071483"/>
                    <a:pt x="3963120" y="1071483"/>
                  </a:cubicBezTo>
                  <a:lnTo>
                    <a:pt x="7190" y="1071483"/>
                  </a:lnTo>
                  <a:cubicBezTo>
                    <a:pt x="5283" y="1071483"/>
                    <a:pt x="3454" y="1070726"/>
                    <a:pt x="2106" y="1069377"/>
                  </a:cubicBezTo>
                  <a:cubicBezTo>
                    <a:pt x="758" y="1068029"/>
                    <a:pt x="0" y="1066200"/>
                    <a:pt x="0" y="1064293"/>
                  </a:cubicBezTo>
                  <a:lnTo>
                    <a:pt x="0" y="7190"/>
                  </a:lnTo>
                  <a:cubicBezTo>
                    <a:pt x="0" y="5283"/>
                    <a:pt x="758" y="3454"/>
                    <a:pt x="2106" y="2106"/>
                  </a:cubicBezTo>
                  <a:cubicBezTo>
                    <a:pt x="3454" y="758"/>
                    <a:pt x="5283" y="0"/>
                    <a:pt x="7190" y="0"/>
                  </a:cubicBezTo>
                  <a:close/>
                </a:path>
              </a:pathLst>
            </a:custGeom>
            <a:solidFill>
              <a:srgbClr val="00569E"/>
            </a:solidFill>
          </p:spPr>
        </p:sp>
        <p:sp>
          <p:nvSpPr>
            <p:cNvPr name="TextBox 12" id="12"/>
            <p:cNvSpPr txBox="true"/>
            <p:nvPr/>
          </p:nvSpPr>
          <p:spPr>
            <a:xfrm>
              <a:off x="0" y="-38100"/>
              <a:ext cx="3970310" cy="110958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295380" y="2752277"/>
            <a:ext cx="9697239" cy="1187753"/>
            <a:chOff x="0" y="0"/>
            <a:chExt cx="3544562" cy="434151"/>
          </a:xfrm>
        </p:grpSpPr>
        <p:sp>
          <p:nvSpPr>
            <p:cNvPr name="Freeform 14" id="14"/>
            <p:cNvSpPr/>
            <p:nvPr/>
          </p:nvSpPr>
          <p:spPr>
            <a:xfrm flipH="false" flipV="false" rot="0">
              <a:off x="0" y="0"/>
              <a:ext cx="3544562" cy="434151"/>
            </a:xfrm>
            <a:custGeom>
              <a:avLst/>
              <a:gdLst/>
              <a:ahLst/>
              <a:cxnLst/>
              <a:rect r="r" b="b" t="t" l="l"/>
              <a:pathLst>
                <a:path h="434151" w="3544562">
                  <a:moveTo>
                    <a:pt x="36725" y="0"/>
                  </a:moveTo>
                  <a:lnTo>
                    <a:pt x="3507837" y="0"/>
                  </a:lnTo>
                  <a:cubicBezTo>
                    <a:pt x="3528120" y="0"/>
                    <a:pt x="3544562" y="16442"/>
                    <a:pt x="3544562" y="36725"/>
                  </a:cubicBezTo>
                  <a:lnTo>
                    <a:pt x="3544562" y="397426"/>
                  </a:lnTo>
                  <a:cubicBezTo>
                    <a:pt x="3544562" y="417709"/>
                    <a:pt x="3528120" y="434151"/>
                    <a:pt x="3507837" y="434151"/>
                  </a:cubicBezTo>
                  <a:lnTo>
                    <a:pt x="36725" y="434151"/>
                  </a:lnTo>
                  <a:cubicBezTo>
                    <a:pt x="16442" y="434151"/>
                    <a:pt x="0" y="417709"/>
                    <a:pt x="0" y="397426"/>
                  </a:cubicBezTo>
                  <a:lnTo>
                    <a:pt x="0" y="36725"/>
                  </a:lnTo>
                  <a:cubicBezTo>
                    <a:pt x="0" y="16442"/>
                    <a:pt x="16442" y="0"/>
                    <a:pt x="36725"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5" id="15"/>
            <p:cNvSpPr txBox="true"/>
            <p:nvPr/>
          </p:nvSpPr>
          <p:spPr>
            <a:xfrm>
              <a:off x="0" y="-66675"/>
              <a:ext cx="3544562" cy="500826"/>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Réseau Neuronal Récurrent (RNN)</a:t>
              </a:r>
            </a:p>
          </p:txBody>
        </p:sp>
      </p:grpSp>
      <p:sp>
        <p:nvSpPr>
          <p:cNvPr name="TextBox 16" id="16"/>
          <p:cNvSpPr txBox="true"/>
          <p:nvPr/>
        </p:nvSpPr>
        <p:spPr>
          <a:xfrm rot="0">
            <a:off x="2637382" y="4157891"/>
            <a:ext cx="13013236" cy="2792383"/>
          </a:xfrm>
          <a:prstGeom prst="rect">
            <a:avLst/>
          </a:prstGeom>
        </p:spPr>
        <p:txBody>
          <a:bodyPr anchor="t" rtlCol="false" tIns="0" lIns="0" bIns="0" rIns="0">
            <a:spAutoFit/>
          </a:bodyPr>
          <a:lstStyle/>
          <a:p>
            <a:pPr algn="ctr" marL="484597" indent="-242298" lvl="1">
              <a:lnSpc>
                <a:spcPts val="3142"/>
              </a:lnSpc>
              <a:buFont typeface="Arial"/>
              <a:buChar char="•"/>
            </a:pPr>
            <a:r>
              <a:rPr lang="en-US" sz="2244" spc="-44">
                <a:solidFill>
                  <a:srgbClr val="FDFDFD"/>
                </a:solidFill>
                <a:latin typeface="Poppins"/>
                <a:ea typeface="Poppins"/>
                <a:cs typeface="Poppins"/>
                <a:sym typeface="Poppins"/>
              </a:rPr>
              <a:t>Définition : Modèle de deep learning conçu pour traiter des données séquentielles (ex. : texte, séries temporelles).</a:t>
            </a:r>
          </a:p>
          <a:p>
            <a:pPr algn="ctr" marL="484597" indent="-242298" lvl="1">
              <a:lnSpc>
                <a:spcPts val="3142"/>
              </a:lnSpc>
              <a:buFont typeface="Arial"/>
              <a:buChar char="•"/>
            </a:pPr>
            <a:r>
              <a:rPr lang="en-US" sz="2244" spc="-44">
                <a:solidFill>
                  <a:srgbClr val="FDFDFD"/>
                </a:solidFill>
                <a:latin typeface="Poppins"/>
                <a:ea typeface="Poppins"/>
                <a:cs typeface="Poppins"/>
                <a:sym typeface="Poppins"/>
              </a:rPr>
              <a:t>Principe : Les neurones possèdent des connexions récurrentes qui leur permettent de mémoriser des informations des étapes précédentes.</a:t>
            </a:r>
          </a:p>
          <a:p>
            <a:pPr algn="ctr" marL="484597" indent="-242298" lvl="1">
              <a:lnSpc>
                <a:spcPts val="3142"/>
              </a:lnSpc>
              <a:spcBef>
                <a:spcPct val="0"/>
              </a:spcBef>
              <a:buFont typeface="Arial"/>
              <a:buChar char="•"/>
            </a:pPr>
            <a:r>
              <a:rPr lang="en-US" sz="2244" spc="-44">
                <a:solidFill>
                  <a:srgbClr val="FDFDFD"/>
                </a:solidFill>
                <a:latin typeface="Poppins"/>
                <a:ea typeface="Poppins"/>
                <a:cs typeface="Poppins"/>
                <a:sym typeface="Poppins"/>
              </a:rPr>
              <a:t>Avantage : Capturer les relations dans des séquences complexes, comme les textes ou les phrases.</a:t>
            </a:r>
          </a:p>
          <a:p>
            <a:pPr algn="ctr" marL="0" indent="0" lvl="0">
              <a:lnSpc>
                <a:spcPts val="314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30900" y="3455666"/>
            <a:ext cx="3918838" cy="2452856"/>
          </a:xfrm>
          <a:prstGeom prst="rect">
            <a:avLst/>
          </a:prstGeom>
        </p:spPr>
        <p:txBody>
          <a:bodyPr anchor="t" rtlCol="false" tIns="0" lIns="0" bIns="0" rIns="0">
            <a:spAutoFit/>
          </a:bodyPr>
          <a:lstStyle/>
          <a:p>
            <a:pPr algn="ctr">
              <a:lnSpc>
                <a:spcPts val="6553"/>
              </a:lnSpc>
            </a:pPr>
            <a:r>
              <a:rPr lang="en-US" sz="4680">
                <a:solidFill>
                  <a:srgbClr val="FDFDFD"/>
                </a:solidFill>
                <a:latin typeface="Open Sans Extra Bold"/>
                <a:ea typeface="Open Sans Extra Bold"/>
                <a:cs typeface="Open Sans Extra Bold"/>
                <a:sym typeface="Open Sans Extra Bold"/>
              </a:rPr>
              <a:t>Résultats des</a:t>
            </a:r>
          </a:p>
          <a:p>
            <a:pPr algn="ctr"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 Modèles</a:t>
            </a:r>
          </a:p>
        </p:txBody>
      </p:sp>
      <p:sp>
        <p:nvSpPr>
          <p:cNvPr name="Freeform 9" id="9"/>
          <p:cNvSpPr/>
          <p:nvPr/>
        </p:nvSpPr>
        <p:spPr>
          <a:xfrm flipH="false" flipV="false" rot="0">
            <a:off x="8571243" y="102870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423024" y="1276770"/>
            <a:ext cx="6247719" cy="720725"/>
          </a:xfrm>
          <a:prstGeom prst="rect">
            <a:avLst/>
          </a:prstGeom>
        </p:spPr>
        <p:txBody>
          <a:bodyPr anchor="t" rtlCol="false" tIns="0" lIns="0" bIns="0" rIns="0">
            <a:spAutoFit/>
          </a:bodyPr>
          <a:lstStyle/>
          <a:p>
            <a:pPr algn="l">
              <a:lnSpc>
                <a:spcPts val="2800"/>
              </a:lnSpc>
            </a:pPr>
            <a:r>
              <a:rPr lang="en-US" b="true" sz="2000" spc="-40">
                <a:solidFill>
                  <a:srgbClr val="145DA0"/>
                </a:solidFill>
                <a:latin typeface="Poppins Bold"/>
                <a:ea typeface="Poppins Bold"/>
                <a:cs typeface="Poppins Bold"/>
                <a:sym typeface="Poppins Bold"/>
              </a:rPr>
              <a:t>Logistic Regression:  </a:t>
            </a:r>
            <a:r>
              <a:rPr lang="en-US" sz="2000" spc="-40">
                <a:solidFill>
                  <a:srgbClr val="145DA0"/>
                </a:solidFill>
                <a:latin typeface="Poppins"/>
                <a:ea typeface="Poppins"/>
                <a:cs typeface="Poppins"/>
                <a:sym typeface="Poppins"/>
              </a:rPr>
              <a:t>Accuracy= 99% Précision = 99%, Rappel = 99%, F1-Score = 99%</a:t>
            </a:r>
          </a:p>
        </p:txBody>
      </p:sp>
      <p:sp>
        <p:nvSpPr>
          <p:cNvPr name="TextBox 11" id="11"/>
          <p:cNvSpPr txBox="true"/>
          <p:nvPr/>
        </p:nvSpPr>
        <p:spPr>
          <a:xfrm rot="0">
            <a:off x="8716301" y="130191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9097142" y="280210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902398" y="3182623"/>
            <a:ext cx="5768345" cy="720725"/>
          </a:xfrm>
          <a:prstGeom prst="rect">
            <a:avLst/>
          </a:prstGeom>
        </p:spPr>
        <p:txBody>
          <a:bodyPr anchor="t" rtlCol="false" tIns="0" lIns="0" bIns="0" rIns="0">
            <a:spAutoFit/>
          </a:bodyPr>
          <a:lstStyle/>
          <a:p>
            <a:pPr algn="l">
              <a:lnSpc>
                <a:spcPts val="2800"/>
              </a:lnSpc>
            </a:pPr>
            <a:r>
              <a:rPr lang="en-US" b="true" sz="2000" spc="-40">
                <a:solidFill>
                  <a:srgbClr val="145DA0"/>
                </a:solidFill>
                <a:latin typeface="Poppins Bold"/>
                <a:ea typeface="Poppins Bold"/>
                <a:cs typeface="Poppins Bold"/>
                <a:sym typeface="Poppins Bold"/>
              </a:rPr>
              <a:t>Decision Tree</a:t>
            </a:r>
            <a:r>
              <a:rPr lang="en-US" sz="2000" spc="-40">
                <a:solidFill>
                  <a:srgbClr val="145DA0"/>
                </a:solidFill>
                <a:latin typeface="Poppins"/>
                <a:ea typeface="Poppins"/>
                <a:cs typeface="Poppins"/>
                <a:sym typeface="Poppins"/>
              </a:rPr>
              <a:t>:  Accuracy= 100% Précision = 100%, Rappel = 100%, F1-Score = 100%</a:t>
            </a:r>
          </a:p>
        </p:txBody>
      </p:sp>
      <p:sp>
        <p:nvSpPr>
          <p:cNvPr name="TextBox 14" id="14"/>
          <p:cNvSpPr txBox="true"/>
          <p:nvPr/>
        </p:nvSpPr>
        <p:spPr>
          <a:xfrm rot="0">
            <a:off x="9242200" y="307531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9097142" y="4578781"/>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902398" y="5019670"/>
            <a:ext cx="5768345" cy="720725"/>
          </a:xfrm>
          <a:prstGeom prst="rect">
            <a:avLst/>
          </a:prstGeom>
        </p:spPr>
        <p:txBody>
          <a:bodyPr anchor="t" rtlCol="false" tIns="0" lIns="0" bIns="0" rIns="0">
            <a:spAutoFit/>
          </a:bodyPr>
          <a:lstStyle/>
          <a:p>
            <a:pPr algn="l">
              <a:lnSpc>
                <a:spcPts val="2800"/>
              </a:lnSpc>
            </a:pPr>
            <a:r>
              <a:rPr lang="en-US" b="true" sz="2000" spc="-40">
                <a:solidFill>
                  <a:srgbClr val="145DA0"/>
                </a:solidFill>
                <a:latin typeface="Poppins Bold"/>
                <a:ea typeface="Poppins Bold"/>
                <a:cs typeface="Poppins Bold"/>
                <a:sym typeface="Poppins Bold"/>
              </a:rPr>
              <a:t>Gradient Boosting: </a:t>
            </a:r>
            <a:r>
              <a:rPr lang="en-US" sz="2000" spc="-40">
                <a:solidFill>
                  <a:srgbClr val="145DA0"/>
                </a:solidFill>
                <a:latin typeface="Poppins"/>
                <a:ea typeface="Poppins"/>
                <a:cs typeface="Poppins"/>
                <a:sym typeface="Poppins"/>
              </a:rPr>
              <a:t>Accuracy= 100% Précision = 99%, Rappel = 99%, F1-Score = 100%</a:t>
            </a:r>
          </a:p>
        </p:txBody>
      </p:sp>
      <p:sp>
        <p:nvSpPr>
          <p:cNvPr name="TextBox 17" id="17"/>
          <p:cNvSpPr txBox="true"/>
          <p:nvPr/>
        </p:nvSpPr>
        <p:spPr>
          <a:xfrm rot="0">
            <a:off x="9242200" y="485199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8760643" y="635546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527799" y="6861156"/>
            <a:ext cx="6731501" cy="1425575"/>
          </a:xfrm>
          <a:prstGeom prst="rect">
            <a:avLst/>
          </a:prstGeom>
        </p:spPr>
        <p:txBody>
          <a:bodyPr anchor="t" rtlCol="false" tIns="0" lIns="0" bIns="0" rIns="0">
            <a:spAutoFit/>
          </a:bodyPr>
          <a:lstStyle/>
          <a:p>
            <a:pPr algn="l">
              <a:lnSpc>
                <a:spcPts val="2800"/>
              </a:lnSpc>
            </a:pPr>
            <a:r>
              <a:rPr lang="en-US" b="true" sz="2000" spc="-40">
                <a:solidFill>
                  <a:srgbClr val="145DA0"/>
                </a:solidFill>
                <a:latin typeface="Poppins Bold"/>
                <a:ea typeface="Poppins Bold"/>
                <a:cs typeface="Poppins Bold"/>
                <a:sym typeface="Poppins Bold"/>
              </a:rPr>
              <a:t>R</a:t>
            </a:r>
            <a:r>
              <a:rPr lang="en-US" b="true" sz="2000" spc="-40" strike="noStrike" u="none">
                <a:solidFill>
                  <a:srgbClr val="145DA0"/>
                </a:solidFill>
                <a:latin typeface="Poppins Bold"/>
                <a:ea typeface="Poppins Bold"/>
                <a:cs typeface="Poppins Bold"/>
                <a:sym typeface="Poppins Bold"/>
              </a:rPr>
              <a:t>andom Forest:</a:t>
            </a:r>
            <a:r>
              <a:rPr lang="en-US" sz="2000" spc="-40" strike="noStrike" u="none">
                <a:solidFill>
                  <a:srgbClr val="145DA0"/>
                </a:solidFill>
                <a:latin typeface="Poppins"/>
                <a:ea typeface="Poppins"/>
                <a:cs typeface="Poppins"/>
                <a:sym typeface="Poppins"/>
              </a:rPr>
              <a:t>  Accuracy= 99% Précision = 99%, Rappel = 99%, F1-Score = 99%</a:t>
            </a:r>
          </a:p>
          <a:p>
            <a:pPr algn="l">
              <a:lnSpc>
                <a:spcPts val="2800"/>
              </a:lnSpc>
            </a:pPr>
          </a:p>
          <a:p>
            <a:pPr algn="l">
              <a:lnSpc>
                <a:spcPts val="2800"/>
              </a:lnSpc>
            </a:pPr>
          </a:p>
        </p:txBody>
      </p:sp>
      <p:sp>
        <p:nvSpPr>
          <p:cNvPr name="TextBox 20" id="20"/>
          <p:cNvSpPr txBox="true"/>
          <p:nvPr/>
        </p:nvSpPr>
        <p:spPr>
          <a:xfrm rot="0">
            <a:off x="8861359" y="661623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1" id="21"/>
          <p:cNvGrpSpPr/>
          <p:nvPr/>
        </p:nvGrpSpPr>
        <p:grpSpPr>
          <a:xfrm rot="0">
            <a:off x="7570620" y="1740828"/>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108061" y="3304788"/>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155890" y="6505630"/>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42694" y="500483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3" id="33"/>
          <p:cNvSpPr/>
          <p:nvPr/>
        </p:nvSpPr>
        <p:spPr>
          <a:xfrm flipH="false" flipV="false" rot="0">
            <a:off x="8108061" y="8107264"/>
            <a:ext cx="1424256" cy="1424256"/>
          </a:xfrm>
          <a:custGeom>
            <a:avLst/>
            <a:gdLst/>
            <a:ahLst/>
            <a:cxnLst/>
            <a:rect r="r" b="b" t="t" l="l"/>
            <a:pathLst>
              <a:path h="1424256" w="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4" id="34"/>
          <p:cNvSpPr txBox="true"/>
          <p:nvPr/>
        </p:nvSpPr>
        <p:spPr>
          <a:xfrm rot="0">
            <a:off x="8253119" y="838047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05</a:t>
            </a:r>
          </a:p>
        </p:txBody>
      </p:sp>
      <p:grpSp>
        <p:nvGrpSpPr>
          <p:cNvPr name="Group 35" id="35"/>
          <p:cNvGrpSpPr/>
          <p:nvPr/>
        </p:nvGrpSpPr>
        <p:grpSpPr>
          <a:xfrm rot="0">
            <a:off x="7570620" y="8247613"/>
            <a:ext cx="373607" cy="37360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7" id="3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8" id="38"/>
          <p:cNvSpPr txBox="true"/>
          <p:nvPr/>
        </p:nvSpPr>
        <p:spPr>
          <a:xfrm rot="0">
            <a:off x="9995499" y="8554545"/>
            <a:ext cx="6675244" cy="1073150"/>
          </a:xfrm>
          <a:prstGeom prst="rect">
            <a:avLst/>
          </a:prstGeom>
        </p:spPr>
        <p:txBody>
          <a:bodyPr anchor="t" rtlCol="false" tIns="0" lIns="0" bIns="0" rIns="0">
            <a:spAutoFit/>
          </a:bodyPr>
          <a:lstStyle/>
          <a:p>
            <a:pPr algn="l">
              <a:lnSpc>
                <a:spcPts val="2800"/>
              </a:lnSpc>
            </a:pPr>
            <a:r>
              <a:rPr lang="en-US" sz="2000" spc="-40" b="true">
                <a:solidFill>
                  <a:srgbClr val="145DA0"/>
                </a:solidFill>
                <a:latin typeface="Poppins Bold"/>
                <a:ea typeface="Poppins Bold"/>
                <a:cs typeface="Poppins Bold"/>
                <a:sym typeface="Poppins Bold"/>
              </a:rPr>
              <a:t>RNN: </a:t>
            </a:r>
            <a:r>
              <a:rPr lang="en-US" sz="2000" spc="-40">
                <a:solidFill>
                  <a:srgbClr val="145DA0"/>
                </a:solidFill>
                <a:latin typeface="Poppins"/>
                <a:ea typeface="Poppins"/>
                <a:cs typeface="Poppins"/>
                <a:sym typeface="Poppins"/>
              </a:rPr>
              <a:t>Accuracy = 99% Précision = 98%, Rappel = 99%, </a:t>
            </a:r>
          </a:p>
          <a:p>
            <a:pPr algn="l">
              <a:lnSpc>
                <a:spcPts val="2800"/>
              </a:lnSpc>
            </a:pPr>
          </a:p>
          <a:p>
            <a:pPr algn="l">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Évaluation</a:t>
            </a:r>
          </a:p>
        </p:txBody>
      </p:sp>
      <p:grpSp>
        <p:nvGrpSpPr>
          <p:cNvPr name="Group 3" id="3"/>
          <p:cNvGrpSpPr/>
          <p:nvPr/>
        </p:nvGrpSpPr>
        <p:grpSpPr>
          <a:xfrm rot="0">
            <a:off x="247242" y="242294"/>
            <a:ext cx="18040758" cy="9802411"/>
            <a:chOff x="0" y="0"/>
            <a:chExt cx="5051813" cy="2744893"/>
          </a:xfrm>
        </p:grpSpPr>
        <p:sp>
          <p:nvSpPr>
            <p:cNvPr name="Freeform 4" id="4"/>
            <p:cNvSpPr/>
            <p:nvPr/>
          </p:nvSpPr>
          <p:spPr>
            <a:xfrm flipH="false" flipV="false" rot="0">
              <a:off x="0" y="0"/>
              <a:ext cx="5051813" cy="2744893"/>
            </a:xfrm>
            <a:custGeom>
              <a:avLst/>
              <a:gdLst/>
              <a:ahLst/>
              <a:cxnLst/>
              <a:rect r="r" b="b" t="t" l="l"/>
              <a:pathLst>
                <a:path h="2744893" w="5051813">
                  <a:moveTo>
                    <a:pt x="0" y="0"/>
                  </a:moveTo>
                  <a:lnTo>
                    <a:pt x="5051813" y="0"/>
                  </a:lnTo>
                  <a:lnTo>
                    <a:pt x="5051813" y="2744893"/>
                  </a:lnTo>
                  <a:lnTo>
                    <a:pt x="0" y="2744893"/>
                  </a:lnTo>
                  <a:close/>
                </a:path>
              </a:pathLst>
            </a:custGeom>
            <a:solidFill>
              <a:srgbClr val="000000">
                <a:alpha val="0"/>
              </a:srgbClr>
            </a:solidFill>
            <a:ln w="228600" cap="sq">
              <a:solidFill>
                <a:srgbClr val="145DA0"/>
              </a:solidFill>
              <a:prstDash val="solid"/>
              <a:miter/>
            </a:ln>
          </p:spPr>
        </p:sp>
        <p:sp>
          <p:nvSpPr>
            <p:cNvPr name="TextBox 5" id="5"/>
            <p:cNvSpPr txBox="true"/>
            <p:nvPr/>
          </p:nvSpPr>
          <p:spPr>
            <a:xfrm>
              <a:off x="0" y="-38100"/>
              <a:ext cx="5051813"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2724411" y="3284373"/>
            <a:ext cx="14004932" cy="4780915"/>
          </a:xfrm>
          <a:prstGeom prst="rect">
            <a:avLst/>
          </a:prstGeom>
        </p:spPr>
        <p:txBody>
          <a:bodyPr anchor="t" rtlCol="false" tIns="0" lIns="0" bIns="0" rIns="0">
            <a:spAutoFit/>
          </a:bodyPr>
          <a:lstStyle/>
          <a:p>
            <a:pPr algn="ctr" marL="0" indent="0" lvl="0">
              <a:lnSpc>
                <a:spcPts val="4759"/>
              </a:lnSpc>
              <a:spcBef>
                <a:spcPct val="0"/>
              </a:spcBef>
            </a:pPr>
            <a:r>
              <a:rPr lang="en-US" b="true" sz="3399" strike="noStrike" u="none">
                <a:solidFill>
                  <a:srgbClr val="00569E"/>
                </a:solidFill>
                <a:latin typeface="Open Sans Bold"/>
                <a:ea typeface="Open Sans Bold"/>
                <a:cs typeface="Open Sans Bold"/>
                <a:sym typeface="Open Sans Bold"/>
              </a:rPr>
              <a:t>Analyse des résultats :</a:t>
            </a:r>
          </a:p>
          <a:p>
            <a:pPr algn="ctr" marL="0" indent="0" lvl="0">
              <a:lnSpc>
                <a:spcPts val="4759"/>
              </a:lnSpc>
              <a:spcBef>
                <a:spcPct val="0"/>
              </a:spcBef>
            </a:pPr>
          </a:p>
          <a:p>
            <a:pPr algn="ctr" marL="734059" indent="-367030" lvl="1">
              <a:lnSpc>
                <a:spcPts val="4759"/>
              </a:lnSpc>
              <a:spcBef>
                <a:spcPct val="0"/>
              </a:spcBef>
              <a:buFont typeface="Arial"/>
              <a:buChar char="•"/>
            </a:pPr>
            <a:r>
              <a:rPr lang="en-US" sz="3399" strike="noStrike" u="none">
                <a:solidFill>
                  <a:srgbClr val="000000"/>
                </a:solidFill>
                <a:latin typeface="Open Sans"/>
                <a:ea typeface="Open Sans"/>
                <a:cs typeface="Open Sans"/>
                <a:sym typeface="Open Sans"/>
              </a:rPr>
              <a:t>Les modèles Decision Tree et Gradient Boosting surpassent le RNN, notamment grâce à leur capacité à s'adapter à des données textuelles bien prétraitées.</a:t>
            </a:r>
          </a:p>
          <a:p>
            <a:pPr algn="ctr" marL="734059" indent="-367030" lvl="1">
              <a:lnSpc>
                <a:spcPts val="4759"/>
              </a:lnSpc>
              <a:spcBef>
                <a:spcPct val="0"/>
              </a:spcBef>
              <a:buFont typeface="Arial"/>
              <a:buChar char="•"/>
            </a:pPr>
            <a:r>
              <a:rPr lang="en-US" sz="3399" strike="noStrike" u="none">
                <a:solidFill>
                  <a:srgbClr val="000000"/>
                </a:solidFill>
                <a:latin typeface="Open Sans"/>
                <a:ea typeface="Open Sans"/>
                <a:cs typeface="Open Sans"/>
                <a:sym typeface="Open Sans"/>
              </a:rPr>
              <a:t>L'entraînement et l'optimisation des hyperparamètres ont permis d'améliorer leurs résultats.</a:t>
            </a:r>
          </a:p>
          <a:p>
            <a:pPr algn="ctr" marL="0" indent="0" lvl="0">
              <a:lnSpc>
                <a:spcPts val="47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2398912" y="0"/>
            <a:ext cx="5889088" cy="756959"/>
            <a:chOff x="0" y="0"/>
            <a:chExt cx="1551036" cy="199364"/>
          </a:xfrm>
        </p:grpSpPr>
        <p:sp>
          <p:nvSpPr>
            <p:cNvPr name="Freeform 3" id="3"/>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4" id="4"/>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98912" y="9530041"/>
            <a:ext cx="5889088" cy="756959"/>
            <a:chOff x="0" y="0"/>
            <a:chExt cx="1551036" cy="199364"/>
          </a:xfrm>
        </p:grpSpPr>
        <p:sp>
          <p:nvSpPr>
            <p:cNvPr name="Freeform 6" id="6"/>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7" id="7"/>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988463" y="756959"/>
            <a:ext cx="7299537" cy="8690289"/>
          </a:xfrm>
          <a:custGeom>
            <a:avLst/>
            <a:gdLst/>
            <a:ahLst/>
            <a:cxnLst/>
            <a:rect r="r" b="b" t="t" l="l"/>
            <a:pathLst>
              <a:path h="8690289" w="7299537">
                <a:moveTo>
                  <a:pt x="0" y="0"/>
                </a:moveTo>
                <a:lnTo>
                  <a:pt x="7299537" y="0"/>
                </a:lnTo>
                <a:lnTo>
                  <a:pt x="7299537" y="8690290"/>
                </a:lnTo>
                <a:lnTo>
                  <a:pt x="0" y="8690290"/>
                </a:lnTo>
                <a:lnTo>
                  <a:pt x="0" y="0"/>
                </a:lnTo>
                <a:close/>
              </a:path>
            </a:pathLst>
          </a:custGeom>
          <a:blipFill>
            <a:blip r:embed="rId2"/>
            <a:stretch>
              <a:fillRect l="-25782" t="0" r="-38711" b="0"/>
            </a:stretch>
          </a:blipFill>
        </p:spPr>
      </p:sp>
      <p:sp>
        <p:nvSpPr>
          <p:cNvPr name="TextBox 9" id="9"/>
          <p:cNvSpPr txBox="true"/>
          <p:nvPr/>
        </p:nvSpPr>
        <p:spPr>
          <a:xfrm rot="0">
            <a:off x="2619769" y="2783221"/>
            <a:ext cx="8819592" cy="3613410"/>
          </a:xfrm>
          <a:prstGeom prst="rect">
            <a:avLst/>
          </a:prstGeom>
        </p:spPr>
        <p:txBody>
          <a:bodyPr anchor="t" rtlCol="false" tIns="0" lIns="0" bIns="0" rIns="0">
            <a:spAutoFit/>
          </a:bodyPr>
          <a:lstStyle/>
          <a:p>
            <a:pPr algn="ctr">
              <a:lnSpc>
                <a:spcPts val="14510"/>
              </a:lnSpc>
            </a:pPr>
            <a:r>
              <a:rPr lang="en-US" sz="10364">
                <a:solidFill>
                  <a:srgbClr val="051D40"/>
                </a:solidFill>
                <a:latin typeface="Open Sans Extra Bold"/>
                <a:ea typeface="Open Sans Extra Bold"/>
                <a:cs typeface="Open Sans Extra Bold"/>
                <a:sym typeface="Open Sans Extra Bold"/>
              </a:rPr>
              <a:t>THANK </a:t>
            </a:r>
          </a:p>
          <a:p>
            <a:pPr algn="ctr"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DAGYXaVdLd8</dc:identifier>
  <dcterms:modified xsi:type="dcterms:W3CDTF">2011-08-01T06:04:30Z</dcterms:modified>
  <cp:revision>1</cp:revision>
  <dc:title>White and Blue Professional Modern Technology Pitch Deck Presentation</dc:title>
</cp:coreProperties>
</file>